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-3072" y="-1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9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840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890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650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946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66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706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849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435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49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6B88-3568-4D9F-BA6D-AB44E7486F7D}" type="datetimeFigureOut">
              <a:rPr lang="pt-PT" smtClean="0"/>
              <a:t>28/04/2020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42DE-F9EB-46FC-9DA7-F1AFAB14FA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773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9309" y="303211"/>
            <a:ext cx="9144000" cy="3001097"/>
          </a:xfrm>
        </p:spPr>
        <p:txBody>
          <a:bodyPr>
            <a:normAutofit/>
          </a:bodyPr>
          <a:lstStyle/>
          <a:p>
            <a:r>
              <a:rPr lang="pt-PT" dirty="0" smtClean="0"/>
              <a:t>TÉCNICAS E MÉTODOS DE ESTUDO</a:t>
            </a:r>
            <a:br>
              <a:rPr lang="pt-PT" dirty="0" smtClean="0"/>
            </a:br>
            <a:r>
              <a:rPr lang="pt-PT" sz="2700" dirty="0" smtClean="0"/>
              <a:t>Técnicas simples que podem ajudar a melhorar o estudo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2182" y="8791575"/>
            <a:ext cx="9144000" cy="1655762"/>
          </a:xfrm>
        </p:spPr>
        <p:txBody>
          <a:bodyPr/>
          <a:lstStyle/>
          <a:p>
            <a:endParaRPr lang="pt-PT" dirty="0"/>
          </a:p>
          <a:p>
            <a:endParaRPr lang="pt-PT" dirty="0"/>
          </a:p>
        </p:txBody>
      </p:sp>
      <p:pic>
        <p:nvPicPr>
          <p:cNvPr id="4098" name="Picture 2" descr="https://www.gp4us.com.br/wp-content/uploads/2018/05/mapas-mentais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559" y="2847540"/>
            <a:ext cx="66675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911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53291"/>
            <a:ext cx="10896600" cy="5823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z="6000" b="1" dirty="0"/>
              <a:t>As técnicas comportamentais de persistência e de resistência à frustração</a:t>
            </a:r>
            <a:r>
              <a:rPr lang="pt-PT" sz="6000" b="1" dirty="0" smtClean="0"/>
              <a:t>:</a:t>
            </a:r>
          </a:p>
          <a:p>
            <a:pPr marL="0" indent="0" algn="just">
              <a:buNone/>
            </a:pPr>
            <a:endParaRPr lang="pt-PT" sz="6000" b="1" dirty="0" smtClean="0"/>
          </a:p>
          <a:p>
            <a:pPr marL="0" indent="0" algn="just">
              <a:buNone/>
            </a:pPr>
            <a:r>
              <a:rPr lang="pt-PT" sz="6000" dirty="0" smtClean="0"/>
              <a:t>técnicas </a:t>
            </a:r>
            <a:r>
              <a:rPr lang="pt-PT" sz="6000" dirty="0"/>
              <a:t>que permitem manter a atenção e dar a continuidade necessária a uma planificação de estudo longa</a:t>
            </a:r>
            <a:r>
              <a:rPr lang="pt-PT" sz="6000" dirty="0" smtClean="0"/>
              <a:t>.</a:t>
            </a:r>
            <a:endParaRPr lang="pt-PT" sz="60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075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1727" y="249382"/>
            <a:ext cx="11554691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600" b="1" dirty="0"/>
              <a:t>No que respeita às leituras e aos apontamentos:</a:t>
            </a:r>
            <a:endParaRPr lang="pt-PT" sz="3600" dirty="0"/>
          </a:p>
          <a:p>
            <a:r>
              <a:rPr lang="pt-PT" sz="3600" dirty="0"/>
              <a:t>deve selecionar aquilo que é importante ler e organizar os apontamentos</a:t>
            </a:r>
          </a:p>
          <a:p>
            <a:r>
              <a:rPr lang="pt-PT" sz="3600" dirty="0"/>
              <a:t>não registar demasiada informação numa só página;</a:t>
            </a:r>
          </a:p>
          <a:p>
            <a:r>
              <a:rPr lang="pt-PT" sz="3600" dirty="0"/>
              <a:t>ter um sistema de numeração e identificação das folhas;</a:t>
            </a:r>
          </a:p>
          <a:p>
            <a:r>
              <a:rPr lang="pt-PT" sz="3600" dirty="0"/>
              <a:t>prever um espaço para registar as referências bibliográficas;</a:t>
            </a:r>
          </a:p>
          <a:p>
            <a:r>
              <a:rPr lang="pt-PT" sz="3600" dirty="0"/>
              <a:t>utilizar palavras e frases-chave;</a:t>
            </a:r>
          </a:p>
          <a:p>
            <a:r>
              <a:rPr lang="pt-PT" sz="3600" dirty="0"/>
              <a:t>escrever um parágrafo por ideia;</a:t>
            </a:r>
          </a:p>
          <a:p>
            <a:r>
              <a:rPr lang="pt-PT" sz="3600" dirty="0"/>
              <a:t>deixar um espaço maior quando muda de assunto</a:t>
            </a:r>
            <a:r>
              <a:rPr lang="pt-PT" sz="3600" dirty="0" smtClean="0"/>
              <a:t>;</a:t>
            </a:r>
          </a:p>
          <a:p>
            <a:r>
              <a:rPr lang="pt-PT" sz="3600" dirty="0" smtClean="0"/>
              <a:t>Criar </a:t>
            </a:r>
            <a:r>
              <a:rPr lang="pt-PT" sz="3600" dirty="0">
                <a:solidFill>
                  <a:srgbClr val="FF0000"/>
                </a:solidFill>
              </a:rPr>
              <a:t>M</a:t>
            </a:r>
            <a:r>
              <a:rPr lang="pt-PT" sz="3600" dirty="0" smtClean="0">
                <a:solidFill>
                  <a:srgbClr val="FF0000"/>
                </a:solidFill>
              </a:rPr>
              <a:t>apas Mentais</a:t>
            </a:r>
          </a:p>
          <a:p>
            <a:pPr marL="0" indent="0">
              <a:buNone/>
            </a:pPr>
            <a:endParaRPr lang="pt-PT" sz="36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905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7982" y="353291"/>
            <a:ext cx="10875818" cy="582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4000" b="1" dirty="0" smtClean="0"/>
              <a:t>No </a:t>
            </a:r>
            <a:r>
              <a:rPr lang="pt-PT" sz="4000" b="1" dirty="0"/>
              <a:t>que respeita ao espaço de trabalho</a:t>
            </a:r>
            <a:r>
              <a:rPr lang="pt-PT" sz="4000" b="1" dirty="0" smtClean="0"/>
              <a:t>:</a:t>
            </a:r>
          </a:p>
          <a:p>
            <a:pPr marL="0" indent="0">
              <a:buNone/>
            </a:pPr>
            <a:endParaRPr lang="pt-PT" sz="4000" dirty="0"/>
          </a:p>
          <a:p>
            <a:r>
              <a:rPr lang="pt-PT" sz="4000" dirty="0"/>
              <a:t>Definir um local de estudo principal e sem </a:t>
            </a:r>
            <a:r>
              <a:rPr lang="pt-PT" sz="4000" dirty="0" smtClean="0"/>
              <a:t>distrações</a:t>
            </a:r>
            <a:r>
              <a:rPr lang="pt-PT" sz="4000" dirty="0"/>
              <a:t>;</a:t>
            </a:r>
          </a:p>
          <a:p>
            <a:r>
              <a:rPr lang="pt-PT" sz="4000" dirty="0"/>
              <a:t>desligar o computador e o telemóvel se não estiverem a ser utilizados para a pesquisa/estudo;</a:t>
            </a:r>
          </a:p>
          <a:p>
            <a:r>
              <a:rPr lang="pt-PT" sz="4000" dirty="0"/>
              <a:t>ter os documentos organizados, em sequência;</a:t>
            </a:r>
          </a:p>
          <a:p>
            <a:r>
              <a:rPr lang="pt-PT" sz="4000" dirty="0"/>
              <a:t>ter a secretária ou mesa de trabalho limpa, apenas com o essencial;</a:t>
            </a:r>
          </a:p>
          <a:p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248777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90945" y="207818"/>
            <a:ext cx="11554691" cy="63176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sz="3300" b="1" dirty="0" smtClean="0"/>
              <a:t> Quanto </a:t>
            </a:r>
            <a:r>
              <a:rPr lang="pt-PT" sz="3300" b="1" dirty="0"/>
              <a:t>ao horário:</a:t>
            </a:r>
            <a:endParaRPr lang="pt-PT" sz="3300" dirty="0"/>
          </a:p>
          <a:p>
            <a:r>
              <a:rPr lang="pt-PT" sz="3300" dirty="0"/>
              <a:t>deixar o tempo necessário para cada tarefa, mas não tempo em demasia;</a:t>
            </a:r>
          </a:p>
          <a:p>
            <a:r>
              <a:rPr lang="pt-PT" sz="3300" dirty="0"/>
              <a:t>juntar itens semelhantes, se é necessário enviar correio </a:t>
            </a:r>
            <a:r>
              <a:rPr lang="pt-PT" sz="3300" dirty="0" smtClean="0"/>
              <a:t>eletrónico</a:t>
            </a:r>
            <a:r>
              <a:rPr lang="pt-PT" sz="3300" dirty="0"/>
              <a:t>, fazê-lo todo de uma vez;</a:t>
            </a:r>
          </a:p>
          <a:p>
            <a:r>
              <a:rPr lang="pt-PT" sz="3300" dirty="0"/>
              <a:t>deve-se construir o horário de acordo com o ritmo biológico natural;</a:t>
            </a:r>
          </a:p>
          <a:p>
            <a:r>
              <a:rPr lang="pt-PT" sz="3300" dirty="0"/>
              <a:t>dedicar as horas mais produtivas para os trabalhos mais importantes;</a:t>
            </a:r>
          </a:p>
          <a:p>
            <a:r>
              <a:rPr lang="pt-PT" sz="3300" dirty="0"/>
              <a:t>ainda assim, nada como começar cedo;</a:t>
            </a:r>
          </a:p>
          <a:p>
            <a:r>
              <a:rPr lang="pt-PT" sz="3300" dirty="0"/>
              <a:t>utilizar os pequenos espaços de tempo, que podem servir para dar andamento a pequenas tarefas;</a:t>
            </a:r>
          </a:p>
          <a:p>
            <a:r>
              <a:rPr lang="pt-PT" sz="3300" dirty="0"/>
              <a:t>organizar as tarefas em blocos – a duração de cada bloco deve variar em função do tipo de tarefa;</a:t>
            </a:r>
          </a:p>
          <a:p>
            <a:r>
              <a:rPr lang="pt-PT" sz="3300" dirty="0"/>
              <a:t>juntar tarefas semelhantes;</a:t>
            </a:r>
          </a:p>
          <a:p>
            <a:r>
              <a:rPr lang="pt-PT" sz="3300" dirty="0"/>
              <a:t>prever espaço e tempo para refeições e intervalos. É essencial </a:t>
            </a:r>
            <a:r>
              <a:rPr lang="pt-PT" sz="3300" dirty="0" smtClean="0"/>
              <a:t>descansar</a:t>
            </a:r>
            <a:r>
              <a:rPr lang="pt-PT" sz="3300" dirty="0"/>
              <a:t>.</a:t>
            </a:r>
          </a:p>
          <a:p>
            <a:r>
              <a:rPr lang="pt-PT" sz="3300" dirty="0"/>
              <a:t>deixar espaço para os imprevistos</a:t>
            </a:r>
            <a:r>
              <a:rPr lang="pt-PT" sz="3300" dirty="0" smtClean="0"/>
              <a:t>.</a:t>
            </a:r>
            <a:endParaRPr lang="pt-PT" sz="33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4625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847108"/>
            <a:ext cx="10515600" cy="2311545"/>
          </a:xfrm>
        </p:spPr>
        <p:txBody>
          <a:bodyPr/>
          <a:lstStyle/>
          <a:p>
            <a:endParaRPr lang="pt-PT" dirty="0" smtClean="0"/>
          </a:p>
          <a:p>
            <a:pPr marL="0" indent="0">
              <a:buNone/>
            </a:pPr>
            <a:r>
              <a:rPr kumimoji="0" lang="pt-PT" altLang="pt-PT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https://www.youtube.com/watch?v=8Fgexqy5c9E</a:t>
            </a:r>
            <a:r>
              <a:rPr kumimoji="0" lang="pt-PT" altLang="pt-PT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Mapas</a:t>
            </a:r>
            <a:r>
              <a:rPr kumimoji="0" lang="pt-PT" altLang="pt-PT" b="0" i="0" u="none" strike="noStrike" cap="none" normalizeH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Mentais</a:t>
            </a:r>
            <a:br>
              <a:rPr kumimoji="0" lang="pt-PT" altLang="pt-PT" b="0" i="0" u="none" strike="noStrike" cap="none" normalizeH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43240"/>
            <a:ext cx="10515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80655" y="997527"/>
            <a:ext cx="10273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dirty="0" smtClean="0"/>
              <a:t>Mapas Mentais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146578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4855" y="311727"/>
            <a:ext cx="10958945" cy="5865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4800" b="1" dirty="0"/>
              <a:t>Mapas Mentais </a:t>
            </a:r>
            <a:r>
              <a:rPr lang="pt-PT" sz="4800" dirty="0"/>
              <a:t>(</a:t>
            </a:r>
            <a:r>
              <a:rPr lang="pt-PT" sz="4800" dirty="0" err="1"/>
              <a:t>Mind</a:t>
            </a:r>
            <a:r>
              <a:rPr lang="pt-PT" sz="4800" dirty="0"/>
              <a:t> </a:t>
            </a:r>
            <a:r>
              <a:rPr lang="pt-PT" sz="4800" dirty="0" err="1"/>
              <a:t>Map</a:t>
            </a:r>
            <a:r>
              <a:rPr lang="pt-PT" sz="4800" dirty="0"/>
              <a:t>) </a:t>
            </a:r>
            <a:endParaRPr lang="pt-PT" sz="4800" dirty="0" smtClean="0"/>
          </a:p>
          <a:p>
            <a:pPr marL="0" indent="0" algn="just">
              <a:buNone/>
            </a:pPr>
            <a:r>
              <a:rPr lang="pt-PT" sz="4800" dirty="0" smtClean="0"/>
              <a:t>são </a:t>
            </a:r>
            <a:r>
              <a:rPr lang="pt-PT" sz="4800" dirty="0"/>
              <a:t>diagramas utilizados para representar palavras, </a:t>
            </a:r>
            <a:r>
              <a:rPr lang="pt-PT" sz="4800" dirty="0" smtClean="0"/>
              <a:t>ideias</a:t>
            </a:r>
            <a:r>
              <a:rPr lang="pt-PT" sz="4800" dirty="0"/>
              <a:t>, tarefas </a:t>
            </a:r>
            <a:r>
              <a:rPr lang="pt-PT" sz="4800" dirty="0" smtClean="0"/>
              <a:t>ou outros </a:t>
            </a:r>
            <a:r>
              <a:rPr lang="pt-PT" sz="4800" dirty="0"/>
              <a:t>itens ligados a um conceito central e dispostos radialmente em volta deste conceito. É </a:t>
            </a:r>
            <a:r>
              <a:rPr lang="pt-PT" sz="4800" dirty="0" smtClean="0"/>
              <a:t>um diagrama </a:t>
            </a:r>
            <a:r>
              <a:rPr lang="pt-PT" sz="4800" dirty="0"/>
              <a:t>que representa conexões entre porções de informação sobre um tema ou tarefa.</a:t>
            </a:r>
          </a:p>
        </p:txBody>
      </p:sp>
    </p:spTree>
    <p:extLst>
      <p:ext uri="{BB962C8B-B14F-4D97-AF65-F5344CB8AC3E}">
        <p14:creationId xmlns:p14="http://schemas.microsoft.com/office/powerpoint/2010/main" val="1826241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894" y="0"/>
            <a:ext cx="10934234" cy="66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95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77090" y="225424"/>
            <a:ext cx="11651673" cy="642475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PT" sz="9800" dirty="0" smtClean="0"/>
              <a:t>Dentro os </a:t>
            </a:r>
            <a:r>
              <a:rPr lang="pt-PT" sz="9800" b="1" dirty="0" smtClean="0"/>
              <a:t>vários benefícios da utilização dos Mapas Mentais</a:t>
            </a:r>
            <a:r>
              <a:rPr lang="pt-PT" sz="9800" dirty="0" smtClean="0"/>
              <a:t>, podemos citar: </a:t>
            </a:r>
          </a:p>
          <a:p>
            <a:pPr marL="0" indent="0">
              <a:buNone/>
            </a:pPr>
            <a:endParaRPr lang="pt-PT" sz="9800" dirty="0" smtClean="0"/>
          </a:p>
          <a:p>
            <a:r>
              <a:rPr lang="pt-PT" sz="9800" dirty="0" smtClean="0"/>
              <a:t>Absorção de grande volume de informações tendo em vista favorecer a aquisição de novos conhecimentos; </a:t>
            </a:r>
          </a:p>
          <a:p>
            <a:r>
              <a:rPr lang="pt-PT" sz="9800" dirty="0" smtClean="0"/>
              <a:t>Redução do tempo de aprendizagem ou maior velocidade de aprendizagem;</a:t>
            </a:r>
          </a:p>
          <a:p>
            <a:r>
              <a:rPr lang="pt-PT" sz="9800" dirty="0" smtClean="0"/>
              <a:t>Favorece a aprendizagem significativa;</a:t>
            </a:r>
          </a:p>
          <a:p>
            <a:r>
              <a:rPr lang="pt-PT" sz="9800" dirty="0" smtClean="0"/>
              <a:t>Maior poder e qualidade de interpretação;</a:t>
            </a:r>
          </a:p>
          <a:p>
            <a:r>
              <a:rPr lang="pt-PT" sz="9800" dirty="0" smtClean="0"/>
              <a:t>Ferramenta alternativa e adequada para conduzir estudos autodidata, portanto, ideal para preparatório para provas e concursos;</a:t>
            </a:r>
          </a:p>
          <a:p>
            <a:r>
              <a:rPr lang="pt-PT" sz="9800" dirty="0" smtClean="0"/>
              <a:t>Registrar fatos e recuperá-los com maior eficácia; </a:t>
            </a:r>
          </a:p>
        </p:txBody>
      </p:sp>
    </p:spTree>
    <p:extLst>
      <p:ext uri="{BB962C8B-B14F-4D97-AF65-F5344CB8AC3E}">
        <p14:creationId xmlns:p14="http://schemas.microsoft.com/office/powerpoint/2010/main" val="2733402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37" y="290947"/>
            <a:ext cx="11700678" cy="617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63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endParaRPr lang="pt-PT" dirty="0"/>
          </a:p>
          <a:p>
            <a:r>
              <a:rPr lang="pt-PT" i="1" dirty="0"/>
              <a:t>José Pereira (zedebaiao.com</a:t>
            </a:r>
            <a:r>
              <a:rPr lang="pt-PT" i="1" dirty="0" smtClean="0"/>
              <a:t>)</a:t>
            </a:r>
          </a:p>
          <a:p>
            <a:r>
              <a:rPr lang="pt-PT" dirty="0" smtClean="0"/>
              <a:t>https://www.academia.edu/37065422/Como_criar_um_Mapa_Mental_Guia_passo_a_passo_para_voc%C3%AA_nunca_mais_esquecer.pdf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5123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4073" y="249382"/>
            <a:ext cx="10979727" cy="6442363"/>
          </a:xfrm>
        </p:spPr>
        <p:txBody>
          <a:bodyPr>
            <a:normAutofit/>
          </a:bodyPr>
          <a:lstStyle/>
          <a:p>
            <a:pPr algn="just"/>
            <a:r>
              <a:rPr lang="pt-PT" sz="4000" dirty="0" smtClean="0"/>
              <a:t>O melhor método de estudo são as estratégias adaptadas às características de cada aluno e são fundamentais para o sucesso escolar. </a:t>
            </a:r>
          </a:p>
          <a:p>
            <a:pPr marL="0" indent="0" algn="just">
              <a:buNone/>
            </a:pPr>
            <a:endParaRPr lang="pt-PT" sz="4000" dirty="0" smtClean="0"/>
          </a:p>
          <a:p>
            <a:pPr algn="just"/>
            <a:r>
              <a:rPr lang="pt-PT" sz="4000" dirty="0" smtClean="0"/>
              <a:t>As Técnicas e os Métodos de Estudo podem ser definidas como um conjunto de ferramentas dirigidas para a aquisição, a compreensão e a exposição da informação, privilegiando as estratégias educacionais mais adequadas para cada fase de aprendizagem.</a:t>
            </a:r>
          </a:p>
          <a:p>
            <a:pPr marL="0" indent="0" algn="just">
              <a:buNone/>
            </a:pPr>
            <a:r>
              <a:rPr lang="pt-PT" altLang="pt-PT" sz="3200" dirty="0" smtClean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https://www.youtube.com/watch?v=z-siDHLMJyU</a:t>
            </a:r>
            <a:endParaRPr lang="pt-PT" sz="3200" dirty="0" smtClean="0"/>
          </a:p>
          <a:p>
            <a:pPr algn="just"/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1370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34291" y="9527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6000" b="1" dirty="0"/>
              <a:t>A planificação</a:t>
            </a:r>
            <a:r>
              <a:rPr lang="pt-PT" sz="6000" b="1" dirty="0" smtClean="0"/>
              <a:t>:</a:t>
            </a:r>
          </a:p>
          <a:p>
            <a:pPr marL="0" indent="0" algn="just">
              <a:buNone/>
            </a:pPr>
            <a:r>
              <a:rPr lang="pt-PT" sz="6000" dirty="0" smtClean="0"/>
              <a:t>planificar </a:t>
            </a:r>
            <a:r>
              <a:rPr lang="pt-PT" sz="6000" dirty="0"/>
              <a:t>o estudo por vários dias, escolhendo as tarefas para cada dia, consoante um plano previamente elaborado;</a:t>
            </a:r>
          </a:p>
        </p:txBody>
      </p:sp>
    </p:spTree>
    <p:extLst>
      <p:ext uri="{BB962C8B-B14F-4D97-AF65-F5344CB8AC3E}">
        <p14:creationId xmlns:p14="http://schemas.microsoft.com/office/powerpoint/2010/main" val="70067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61109" y="457200"/>
            <a:ext cx="10792691" cy="5719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6000" b="1" dirty="0" smtClean="0"/>
              <a:t>A </a:t>
            </a:r>
            <a:r>
              <a:rPr lang="pt-PT" sz="6000" b="1" dirty="0"/>
              <a:t>organização do horário e do espaço:</a:t>
            </a:r>
            <a:r>
              <a:rPr lang="pt-PT" sz="6000" dirty="0"/>
              <a:t> </a:t>
            </a:r>
            <a:endParaRPr lang="pt-PT" sz="6000" dirty="0" smtClean="0"/>
          </a:p>
          <a:p>
            <a:pPr marL="0" indent="0">
              <a:buNone/>
            </a:pPr>
            <a:endParaRPr lang="pt-PT" sz="6000" dirty="0" smtClean="0"/>
          </a:p>
          <a:p>
            <a:pPr marL="0" indent="0">
              <a:buNone/>
            </a:pPr>
            <a:r>
              <a:rPr lang="pt-PT" sz="6000" dirty="0" err="1" smtClean="0"/>
              <a:t>optimização</a:t>
            </a:r>
            <a:r>
              <a:rPr lang="pt-PT" sz="6000" dirty="0" smtClean="0"/>
              <a:t> </a:t>
            </a:r>
            <a:r>
              <a:rPr lang="pt-PT" sz="6000" dirty="0"/>
              <a:t>dos horários e das </a:t>
            </a:r>
            <a:r>
              <a:rPr lang="pt-PT" sz="6000" dirty="0" err="1"/>
              <a:t>actividades</a:t>
            </a:r>
            <a:r>
              <a:rPr lang="pt-PT" sz="6000" dirty="0"/>
              <a:t> extracurriculares, do horário dedicado ao estudo e do espaço físico;</a:t>
            </a:r>
          </a:p>
        </p:txBody>
      </p:sp>
    </p:spTree>
    <p:extLst>
      <p:ext uri="{BB962C8B-B14F-4D97-AF65-F5344CB8AC3E}">
        <p14:creationId xmlns:p14="http://schemas.microsoft.com/office/powerpoint/2010/main" val="312072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44236" y="540327"/>
            <a:ext cx="10709564" cy="56366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z="6000" b="1" dirty="0"/>
              <a:t>Os instrumentos de recolha de informação</a:t>
            </a:r>
            <a:r>
              <a:rPr lang="pt-PT" sz="6000" b="1" dirty="0" smtClean="0"/>
              <a:t>:</a:t>
            </a:r>
          </a:p>
          <a:p>
            <a:pPr marL="0" indent="0" algn="just">
              <a:buNone/>
            </a:pPr>
            <a:endParaRPr lang="pt-PT" sz="6000" b="1" dirty="0" smtClean="0"/>
          </a:p>
          <a:p>
            <a:pPr marL="0" indent="0" algn="just">
              <a:buNone/>
            </a:pPr>
            <a:r>
              <a:rPr lang="pt-PT" sz="6000" dirty="0" smtClean="0"/>
              <a:t>estratégias </a:t>
            </a:r>
            <a:r>
              <a:rPr lang="pt-PT" sz="6000" dirty="0"/>
              <a:t>de recolha de informação de um texto, das aulas ou de uma exposição </a:t>
            </a:r>
            <a:r>
              <a:rPr lang="pt-PT" sz="6000" dirty="0" smtClean="0"/>
              <a:t>audiovisual;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115762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7254" y="412460"/>
            <a:ext cx="11090563" cy="5718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6000" b="1" dirty="0"/>
              <a:t>As diferentes técnicas de memorização de informação:</a:t>
            </a:r>
            <a:r>
              <a:rPr lang="pt-PT" sz="6000" dirty="0"/>
              <a:t> </a:t>
            </a:r>
            <a:endParaRPr lang="pt-PT" sz="6000" dirty="0" smtClean="0"/>
          </a:p>
          <a:p>
            <a:pPr algn="just"/>
            <a:endParaRPr lang="pt-PT" sz="6000" dirty="0"/>
          </a:p>
          <a:p>
            <a:pPr marL="0" indent="0" algn="just">
              <a:buNone/>
            </a:pPr>
            <a:r>
              <a:rPr lang="pt-PT" sz="6000" dirty="0" smtClean="0"/>
              <a:t>estratégias </a:t>
            </a:r>
            <a:r>
              <a:rPr lang="pt-PT" sz="6000" dirty="0"/>
              <a:t>e técnicas que otimizam as aptidões mnésicas;</a:t>
            </a:r>
          </a:p>
        </p:txBody>
      </p:sp>
    </p:spTree>
    <p:extLst>
      <p:ext uri="{BB962C8B-B14F-4D97-AF65-F5344CB8AC3E}">
        <p14:creationId xmlns:p14="http://schemas.microsoft.com/office/powerpoint/2010/main" val="299625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81891" y="207818"/>
            <a:ext cx="10771909" cy="5969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6000" b="1" dirty="0"/>
              <a:t>Os instrumentos de exposição de informação</a:t>
            </a:r>
            <a:r>
              <a:rPr lang="pt-PT" sz="6000" b="1" dirty="0" smtClean="0"/>
              <a:t>:</a:t>
            </a:r>
          </a:p>
          <a:p>
            <a:pPr marL="0" indent="0" algn="just">
              <a:buNone/>
            </a:pPr>
            <a:endParaRPr lang="pt-PT" sz="6000" b="1" dirty="0" smtClean="0"/>
          </a:p>
          <a:p>
            <a:pPr marL="0" indent="0" algn="just">
              <a:buNone/>
            </a:pPr>
            <a:r>
              <a:rPr lang="pt-PT" sz="6000" dirty="0" smtClean="0"/>
              <a:t>estratégias </a:t>
            </a:r>
            <a:r>
              <a:rPr lang="pt-PT" sz="6000" dirty="0"/>
              <a:t>de elaboração de respostas e de textos;</a:t>
            </a:r>
          </a:p>
        </p:txBody>
      </p:sp>
    </p:spTree>
    <p:extLst>
      <p:ext uri="{BB962C8B-B14F-4D97-AF65-F5344CB8AC3E}">
        <p14:creationId xmlns:p14="http://schemas.microsoft.com/office/powerpoint/2010/main" val="223607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61109" y="394855"/>
            <a:ext cx="10792691" cy="57821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6000" b="1" dirty="0"/>
              <a:t>A adaptação das estratégias a cada disciplina/tarefa escolar</a:t>
            </a:r>
            <a:r>
              <a:rPr lang="pt-PT" sz="6000" b="1" dirty="0" smtClean="0"/>
              <a:t>:</a:t>
            </a:r>
          </a:p>
          <a:p>
            <a:pPr marL="0" indent="0" algn="just">
              <a:buNone/>
            </a:pPr>
            <a:endParaRPr lang="pt-PT" sz="6000" b="1" dirty="0" smtClean="0"/>
          </a:p>
          <a:p>
            <a:pPr marL="0" indent="0" algn="just">
              <a:buNone/>
            </a:pPr>
            <a:r>
              <a:rPr lang="pt-PT" sz="6000" dirty="0"/>
              <a:t>u</a:t>
            </a:r>
            <a:r>
              <a:rPr lang="pt-PT" sz="6000" dirty="0" smtClean="0"/>
              <a:t>so </a:t>
            </a:r>
            <a:r>
              <a:rPr lang="pt-PT" sz="6000" dirty="0"/>
              <a:t>de estratégias de estudo diferenciadas para cada disciplina e tarefas;</a:t>
            </a:r>
          </a:p>
        </p:txBody>
      </p:sp>
    </p:spTree>
    <p:extLst>
      <p:ext uri="{BB962C8B-B14F-4D97-AF65-F5344CB8AC3E}">
        <p14:creationId xmlns:p14="http://schemas.microsoft.com/office/powerpoint/2010/main" val="156313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8764" y="457200"/>
            <a:ext cx="10855036" cy="5719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6000" b="1" dirty="0"/>
              <a:t>A adaptação das estratégias ao perfil cognitivo</a:t>
            </a:r>
            <a:r>
              <a:rPr lang="pt-PT" sz="6000" b="1" dirty="0" smtClean="0"/>
              <a:t>:</a:t>
            </a:r>
          </a:p>
          <a:p>
            <a:pPr algn="just"/>
            <a:endParaRPr lang="pt-PT" sz="6000" b="1" dirty="0" smtClean="0"/>
          </a:p>
          <a:p>
            <a:pPr marL="0" indent="0" algn="just">
              <a:buNone/>
            </a:pPr>
            <a:r>
              <a:rPr lang="pt-PT" sz="6000" dirty="0" smtClean="0"/>
              <a:t>uso </a:t>
            </a:r>
            <a:r>
              <a:rPr lang="pt-PT" sz="6000" dirty="0"/>
              <a:t>de estratégias de estudo, adaptadas às áreas fortes e às áreas fracas do perfil cognitivo;</a:t>
            </a:r>
          </a:p>
        </p:txBody>
      </p:sp>
    </p:spTree>
    <p:extLst>
      <p:ext uri="{BB962C8B-B14F-4D97-AF65-F5344CB8AC3E}">
        <p14:creationId xmlns:p14="http://schemas.microsoft.com/office/powerpoint/2010/main" val="1661723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595</Words>
  <Application>Microsoft Office PowerPoint</Application>
  <PresentationFormat>Personalizados</PresentationFormat>
  <Paragraphs>73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Tema do Office</vt:lpstr>
      <vt:lpstr>TÉCNICAS E MÉTODOS DE ESTUDO Técnicas simples que podem ajudar a melhorar o estudo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 do Windows</dc:creator>
  <cp:lastModifiedBy>Luís Campos</cp:lastModifiedBy>
  <cp:revision>12</cp:revision>
  <dcterms:created xsi:type="dcterms:W3CDTF">2020-04-27T10:31:22Z</dcterms:created>
  <dcterms:modified xsi:type="dcterms:W3CDTF">2020-04-28T20:20:21Z</dcterms:modified>
</cp:coreProperties>
</file>